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2" r:id="rId2"/>
    <p:sldId id="374" r:id="rId3"/>
    <p:sldId id="375" r:id="rId4"/>
    <p:sldId id="376" r:id="rId5"/>
    <p:sldId id="377" r:id="rId6"/>
    <p:sldId id="304" r:id="rId7"/>
    <p:sldId id="383" r:id="rId8"/>
    <p:sldId id="378" r:id="rId9"/>
    <p:sldId id="264" r:id="rId10"/>
    <p:sldId id="379" r:id="rId11"/>
    <p:sldId id="380" r:id="rId12"/>
    <p:sldId id="385" r:id="rId13"/>
    <p:sldId id="3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ászló Ágoston" initials="LÁ" lastIdx="2" clrIdx="0">
    <p:extLst>
      <p:ext uri="{19B8F6BF-5375-455C-9EA6-DF929625EA0E}">
        <p15:presenceInfo xmlns:p15="http://schemas.microsoft.com/office/powerpoint/2012/main" userId="b16a63a3590f33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2723" autoAdjust="0"/>
  </p:normalViewPr>
  <p:slideViewPr>
    <p:cSldViewPr snapToGrid="0">
      <p:cViewPr varScale="1">
        <p:scale>
          <a:sx n="96" d="100"/>
          <a:sy n="96" d="100"/>
        </p:scale>
        <p:origin x="17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A055E-C33B-4B48-99DE-BFF7D80741F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9EC93-DF87-47DF-8BA0-21C736CDC0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22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 rémes. Szerintem az egyik legnagyobb baj 2019-ben, hogy a „magyarság” fogalmához ma ez tapad: átpolitizált, unalmas beszédek március 15-én és október 6-án. Zászló-lobogtatás, lessük, hogy ki énekli a himnuszt és ki nem, egy felsőbb éves Petőfit szaval.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kéne, hogy ebben vonzó legyen? Mitől kéne ezért lelkesedni?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EC93-DF87-47DF-8BA0-21C736CDC08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5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EC93-DF87-47DF-8BA0-21C736CDC08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337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aradi vértanú, a lengyel származású Bem apó, Szent-Györgyi Albert (nem Magyarországon élt), Liszt Ferenc, aki nem beszélt magyarul.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EC93-DF87-47DF-8BA0-21C736CDC08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06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 látta a Mátrixot?</a:t>
            </a:r>
            <a:br>
              <a:rPr lang="hu-HU" dirty="0"/>
            </a:br>
            <a:r>
              <a:rPr lang="hu-HU" dirty="0"/>
              <a:t>NYELV</a:t>
            </a:r>
            <a:br>
              <a:rPr lang="hu-HU" dirty="0"/>
            </a:br>
            <a:r>
              <a:rPr lang="hu-HU" dirty="0"/>
              <a:t>ÖLTÖZKÖDÉS</a:t>
            </a:r>
            <a:br>
              <a:rPr lang="hu-HU" dirty="0"/>
            </a:br>
            <a:r>
              <a:rPr lang="hu-HU" dirty="0"/>
              <a:t>SZOKÁSOK (pl. KÖSZÖNÉS) </a:t>
            </a:r>
          </a:p>
          <a:p>
            <a:r>
              <a:rPr lang="hu-HU" dirty="0"/>
              <a:t>KÖZLEKEDÉSI TÁBLÁK</a:t>
            </a:r>
            <a:br>
              <a:rPr lang="hu-HU" dirty="0"/>
            </a:br>
            <a:r>
              <a:rPr lang="hu-HU" dirty="0"/>
              <a:t>A SZÍNEK: PIROS – veszély, tiltás ZÖLD</a:t>
            </a:r>
          </a:p>
          <a:p>
            <a:r>
              <a:rPr lang="hu-HU" dirty="0"/>
              <a:t>ZENE</a:t>
            </a:r>
            <a:br>
              <a:rPr lang="hu-HU" dirty="0"/>
            </a:br>
            <a:r>
              <a:rPr lang="hu-HU" dirty="0"/>
              <a:t>Végszó: VAGY AZT HISZITEK, A ZENÉBEN NINCSEN ILYEN?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EC93-DF87-47DF-8BA0-21C736CDC08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52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4DBB95-B9DD-4521-A64F-122C1D3AF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F05E0E7-BEC9-43EC-8367-8361FD251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2D25542-6888-4228-9F0C-36869C98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A8AB992-5C93-4B53-BBED-B320DC1A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FF7BA4-DD04-417B-B8C9-8155464F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02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B26CB-4C09-49AA-A824-F5B3EDB7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F5C5A9C-4748-4B09-8E4B-C851DC874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B9121C-CB70-4E3E-98A5-16B85602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66EB309-93D5-48D9-8C5E-E1E62D50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150493-0D0E-4C6D-92D8-98C06F85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82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2B1579D-414A-474A-AF27-462D2BF3C5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3F25F69-E39F-4E85-ACC2-AA63DA9CF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52F8573-4CE9-427E-88FA-CA9FE1EC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261069-5118-4DC8-A6D1-86A8C0D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B05BD26-F2D7-4051-A137-0E8F169A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21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FCE426-DCD0-4EAE-9248-D489DAC0A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14D477-2611-4C5D-8CDC-3C014ECAB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9D02BC-163A-4040-B9F4-4B33238BD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DC439F-31BE-4D6F-9557-BC297B08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12AC55E-2325-4DBD-8D13-5DD1ECC6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98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6E41D1-C1A8-4011-AF5D-2699D22C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23F83E3-0838-4659-A520-BF2AA3B0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679F587-5A3C-4BAD-B8C4-D8C5F458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4A0459-B9A8-4DD7-BDA8-985D1FBE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9EDE9B6-4EDA-4D68-B2A5-9517A8EF5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44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DC72AE-081E-434F-A649-76B71B60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B6B8B0-434E-4CA0-A03A-EC34CFBD0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077FB7D-3B07-498B-8B79-11BD53A3F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74861FA-F743-46C5-AB39-3EB57591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0C4120F-60DD-417A-945E-21E01F6B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617FB75-808F-48E2-B62A-8D1BA835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CE6863-3E00-4255-B64C-12743F7D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30E67E5-A918-4C14-8691-61182D44A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83EDC42-DC99-4F4B-BCCD-966196A35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4BBC113-ACB3-48A3-8852-A3F1A109E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ED77A13-BF0D-4671-A35E-E888F02C5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46929D1-034F-403B-B3E8-63ED7708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C68EE74-1CF9-4C86-A718-E90296F7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8C459D3-A8E0-4548-A45C-3E6896FA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09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5531C9-81EA-43F8-9C55-7BD35E14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9D48716-8241-4676-82A5-CCFA5150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273994F-E607-49EC-AEC3-604F63BB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3FF541A-77DA-4270-99DC-A2F6EB42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72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6458F14-761B-4CA9-8E07-7E0260C8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4E0BF95-7AFE-4BCD-A3E6-8CDDF1A1C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55BF986-08D7-4FD1-85AB-DF5B741C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82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50D204-4ED8-4B69-AA80-EEB2135D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61EBAC-F935-4BC4-AC59-68B3BFCE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52FD976-6F47-47CA-932E-45363DE5C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ED62D88-EF11-4497-B2D3-81BC3C3BB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5E898E2-5133-4975-AD13-0B2E2876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D29307-7BEC-4856-91D4-DCFB0206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4C2E02-871B-49AD-AB93-D883773D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9B0938A-1F2D-4F20-95DF-E86AC8291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706DB69-4DEC-40E4-8459-2D453087C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A6DEDF1-1CC9-43F8-A60D-309A570F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77EA8F6-826B-4D46-94FD-70AE9D0C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4B3B61F-F91D-4EB6-BAC3-D561631E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99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EA4E55A-79A5-4B9C-B72E-DAEEF2AA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F1EDC0F-F041-42DF-9C91-7E81D99BD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CC7FD48-9871-46B1-97FF-C8C2F92D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61C1-2F11-41D6-B8E6-2678F1126E5C}" type="datetimeFigureOut">
              <a:rPr lang="en-GB" smtClean="0"/>
              <a:t>01/02/2020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5F74AA5-75D2-44B3-A19B-7965F1257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5B222AD-2BE1-48D1-8853-238FA79FB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8D97-14DD-49FA-9F0E-9928DD0D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8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FC7ACC-B706-4289-A190-3254F570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8A1B16F-3659-4A07-97E7-12343B4ED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0" y="0"/>
            <a:ext cx="12339320" cy="6940867"/>
          </a:xfrm>
        </p:spPr>
      </p:pic>
    </p:spTree>
    <p:extLst>
      <p:ext uri="{BB962C8B-B14F-4D97-AF65-F5344CB8AC3E}">
        <p14:creationId xmlns:p14="http://schemas.microsoft.com/office/powerpoint/2010/main" val="8699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8" name="Picture 12" descr="Woman Wearing Hijab and Abaya Dress While Standing With Mosque As Background">
            <a:extLst>
              <a:ext uri="{FF2B5EF4-FFF2-40B4-BE49-F238E27FC236}">
                <a16:creationId xmlns:a16="http://schemas.microsoft.com/office/drawing/2014/main" id="{8DC068F4-07FB-4AF2-9BE4-E7FD0765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" r="-2" b="17484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éptalálat a következőre: „hasidic jew”">
            <a:extLst>
              <a:ext uri="{FF2B5EF4-FFF2-40B4-BE49-F238E27FC236}">
                <a16:creationId xmlns:a16="http://schemas.microsoft.com/office/drawing/2014/main" id="{826D68B0-D3D1-4082-AECA-F3026EE48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6820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oman Wearing Green, Brown, and Pink Sari Dress Portrait Photograph">
            <a:extLst>
              <a:ext uri="{FF2B5EF4-FFF2-40B4-BE49-F238E27FC236}">
                <a16:creationId xmlns:a16="http://schemas.microsoft.com/office/drawing/2014/main" id="{BAD8DFE0-9F69-40CF-9416-1B176A8FD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" r="-3" b="19126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ree Boy in Orange Suits">
            <a:extLst>
              <a:ext uri="{FF2B5EF4-FFF2-40B4-BE49-F238E27FC236}">
                <a16:creationId xmlns:a16="http://schemas.microsoft.com/office/drawing/2014/main" id="{D375F859-0D2B-4FF1-ADF5-2B54ECAE8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r="27260" b="-3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éptalálat a következőre: „africa culture”">
            <a:extLst>
              <a:ext uri="{FF2B5EF4-FFF2-40B4-BE49-F238E27FC236}">
                <a16:creationId xmlns:a16="http://schemas.microsoft.com/office/drawing/2014/main" id="{F27E9385-0C3F-447D-A8D7-479D5CD5C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457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35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8ADE900-A83E-4A2F-9D1B-5FF656FD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240" y="3799271"/>
            <a:ext cx="6046090" cy="2174145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solidFill>
                  <a:srgbClr val="FFFFFF"/>
                </a:solidFill>
              </a:rPr>
              <a:t>Milyen kultúrákat ismertek? </a:t>
            </a:r>
            <a:br>
              <a:rPr lang="hu-HU" sz="3200" dirty="0">
                <a:solidFill>
                  <a:srgbClr val="FFFFFF"/>
                </a:solidFill>
              </a:rPr>
            </a:br>
            <a:r>
              <a:rPr lang="hu-HU" sz="3200" dirty="0">
                <a:solidFill>
                  <a:srgbClr val="FFFFFF"/>
                </a:solidFill>
              </a:rPr>
              <a:t>Miben különböznek a miénktől? </a:t>
            </a:r>
            <a:br>
              <a:rPr lang="en-GB" sz="1500" dirty="0">
                <a:solidFill>
                  <a:srgbClr val="FFFFFF"/>
                </a:solidFill>
              </a:rPr>
            </a:br>
            <a:endParaRPr lang="en-GB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41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8ADE900-A83E-4A2F-9D1B-5FF656FD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miben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hasonlíthatnak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miénkre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pic>
        <p:nvPicPr>
          <p:cNvPr id="4106" name="Picture 10" descr="Képtalálat a következőre: „hasidic jew”">
            <a:extLst>
              <a:ext uri="{FF2B5EF4-FFF2-40B4-BE49-F238E27FC236}">
                <a16:creationId xmlns:a16="http://schemas.microsoft.com/office/drawing/2014/main" id="{826D68B0-D3D1-4082-AECA-F3026EE48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" r="3" b="28595"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éptalálat a következőre: „africa culture”">
            <a:extLst>
              <a:ext uri="{FF2B5EF4-FFF2-40B4-BE49-F238E27FC236}">
                <a16:creationId xmlns:a16="http://schemas.microsoft.com/office/drawing/2014/main" id="{F27E9385-0C3F-447D-A8D7-479D5CD5C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981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oman Wearing Green, Brown, and Pink Sari Dress Portrait Photograph">
            <a:extLst>
              <a:ext uri="{FF2B5EF4-FFF2-40B4-BE49-F238E27FC236}">
                <a16:creationId xmlns:a16="http://schemas.microsoft.com/office/drawing/2014/main" id="{BAD8DFE0-9F69-40CF-9416-1B176A8FD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3" r="3" b="39415"/>
          <a:stretch/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Woman Wearing Hijab and Abaya Dress While Standing With Mosque As Background">
            <a:extLst>
              <a:ext uri="{FF2B5EF4-FFF2-40B4-BE49-F238E27FC236}">
                <a16:creationId xmlns:a16="http://schemas.microsoft.com/office/drawing/2014/main" id="{8DC068F4-07FB-4AF2-9BE4-E7FD0765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 r="2" b="19372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Three Boy in Orange Suits">
            <a:extLst>
              <a:ext uri="{FF2B5EF4-FFF2-40B4-BE49-F238E27FC236}">
                <a16:creationId xmlns:a16="http://schemas.microsoft.com/office/drawing/2014/main" id="{D375F859-0D2B-4FF1-ADF5-2B54ECAE8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27"/>
          <a:stretch/>
        </p:blipFill>
        <p:spPr bwMode="auto">
          <a:xfrm>
            <a:off x="307840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983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4E7906-2E97-41E3-B042-F13FD1D64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B10C192-A4CD-4A32-82D8-6A39E5AC6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4168"/>
            <a:ext cx="4994413" cy="28282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 err="1"/>
              <a:t>Szedjünk</a:t>
            </a:r>
            <a:r>
              <a:rPr lang="en-US" sz="3200" dirty="0"/>
              <a:t> </a:t>
            </a:r>
            <a:r>
              <a:rPr lang="en-US" sz="3200" dirty="0" err="1"/>
              <a:t>össze</a:t>
            </a:r>
            <a:r>
              <a:rPr lang="en-US" sz="3200" dirty="0"/>
              <a:t> </a:t>
            </a:r>
            <a:br>
              <a:rPr lang="hu-HU" sz="3200" dirty="0"/>
            </a:br>
            <a:r>
              <a:rPr lang="en-US" sz="3200" dirty="0"/>
              <a:t>10</a:t>
            </a:r>
            <a:r>
              <a:rPr lang="hu-HU" sz="3200" dirty="0"/>
              <a:t> magyar</a:t>
            </a:r>
            <a:r>
              <a:rPr lang="en-US" sz="3200" dirty="0"/>
              <a:t> </a:t>
            </a:r>
            <a:r>
              <a:rPr lang="en-US" sz="3200" dirty="0" err="1"/>
              <a:t>dolgot</a:t>
            </a:r>
            <a:r>
              <a:rPr lang="en-US" sz="3200" dirty="0"/>
              <a:t> </a:t>
            </a:r>
            <a:r>
              <a:rPr lang="en-US" sz="3200" dirty="0" err="1"/>
              <a:t>közösen</a:t>
            </a:r>
            <a:r>
              <a:rPr lang="en-US" sz="3200" dirty="0"/>
              <a:t>, </a:t>
            </a:r>
            <a:br>
              <a:rPr lang="hu-HU" sz="3200" dirty="0"/>
            </a:br>
            <a:r>
              <a:rPr lang="en-US" sz="3200" dirty="0" err="1"/>
              <a:t>amire</a:t>
            </a:r>
            <a:r>
              <a:rPr lang="en-US" sz="3200" dirty="0"/>
              <a:t> </a:t>
            </a:r>
            <a:r>
              <a:rPr lang="en-US" sz="3200" dirty="0" err="1"/>
              <a:t>büszkék</a:t>
            </a:r>
            <a:r>
              <a:rPr lang="en-US" sz="3200" dirty="0"/>
              <a:t> </a:t>
            </a:r>
            <a:r>
              <a:rPr lang="en-US" sz="3200" dirty="0" err="1"/>
              <a:t>vagyunk</a:t>
            </a:r>
            <a:r>
              <a:rPr lang="en-US" sz="3200" dirty="0"/>
              <a:t>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76E0C7-D588-440B-8F4A-876392DB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6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EDAE7CB-BB87-4B99-B78A-02C8D1CCD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05" r="1" b="4070"/>
          <a:stretch/>
        </p:blipFill>
        <p:spPr>
          <a:xfrm>
            <a:off x="5104663" y="10"/>
            <a:ext cx="708733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86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éptalálat a következőre: „Message In Bottle”">
            <a:extLst>
              <a:ext uri="{FF2B5EF4-FFF2-40B4-BE49-F238E27FC236}">
                <a16:creationId xmlns:a16="http://schemas.microsoft.com/office/drawing/2014/main" id="{697B3E80-87DE-47D0-85F5-EC50F38AA3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3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Ã©ptalÃ¡lat a kÃ¶vetkezÅre: âweiner leoâ">
            <a:extLst>
              <a:ext uri="{FF2B5EF4-FFF2-40B4-BE49-F238E27FC236}">
                <a16:creationId xmlns:a16="http://schemas.microsoft.com/office/drawing/2014/main" id="{BE682E6F-1B21-4831-A721-D3B39397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" r="-4" b="10246"/>
          <a:stretch/>
        </p:blipFill>
        <p:spPr bwMode="auto">
          <a:xfrm>
            <a:off x="4653627" y="-1"/>
            <a:ext cx="3719750" cy="2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CD955D2-1E89-43B9-A94C-E29C9F444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7" y="1122363"/>
            <a:ext cx="420356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 </a:t>
            </a:r>
            <a:r>
              <a:rPr lang="hu-HU" sz="4100" dirty="0"/>
              <a:t>ragadott meg a legjobban az előadás során?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E6B6D-2F84-4166-9F4D-FFA0E0860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7233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40AD87-30B2-4359-A33A-86D9F59E3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206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11CC74-416E-4F21-A559-C8B7905D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7973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EE5F21C-9C6F-4691-9967-F4BAD8E73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68"/>
          <a:stretch/>
        </p:blipFill>
        <p:spPr>
          <a:xfrm>
            <a:off x="8464815" y="-16426"/>
            <a:ext cx="3719752" cy="2267032"/>
          </a:xfrm>
          <a:prstGeom prst="rect">
            <a:avLst/>
          </a:prstGeom>
        </p:spPr>
      </p:pic>
      <p:pic>
        <p:nvPicPr>
          <p:cNvPr id="7" name="Picture 2" descr="KÃ©ptalÃ¡lat a kÃ¶vetkezÅre: âtradicne slovenske svadobne satyâ">
            <a:extLst>
              <a:ext uri="{FF2B5EF4-FFF2-40B4-BE49-F238E27FC236}">
                <a16:creationId xmlns:a16="http://schemas.microsoft.com/office/drawing/2014/main" id="{9A8971D6-AC5A-4B8E-ADF2-266706F4D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r="-4" b="8662"/>
          <a:stretch/>
        </p:blipFill>
        <p:spPr bwMode="auto">
          <a:xfrm>
            <a:off x="4653626" y="2316480"/>
            <a:ext cx="3719749" cy="22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792D42F-7CB6-4FE0-ADF2-70975012EC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4" r="10704" b="-2"/>
          <a:stretch/>
        </p:blipFill>
        <p:spPr>
          <a:xfrm>
            <a:off x="8464815" y="2316480"/>
            <a:ext cx="3719748" cy="2208617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229499C-C307-4F62-BE99-61EB6CCDA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4021" r="-4" b="8007"/>
          <a:stretch/>
        </p:blipFill>
        <p:spPr>
          <a:xfrm>
            <a:off x="4653627" y="4616536"/>
            <a:ext cx="3719748" cy="2241464"/>
          </a:xfrm>
          <a:prstGeom prst="rect">
            <a:avLst/>
          </a:prstGeom>
        </p:spPr>
      </p:pic>
      <p:pic>
        <p:nvPicPr>
          <p:cNvPr id="6" name="Picture 2" descr="KÃ©ptalÃ¡lat a kÃ¶vetkezÅre: âpuskÃ¡sâ">
            <a:extLst>
              <a:ext uri="{FF2B5EF4-FFF2-40B4-BE49-F238E27FC236}">
                <a16:creationId xmlns:a16="http://schemas.microsoft.com/office/drawing/2014/main" id="{288FBF8B-E2F4-4AD2-A11E-42862D252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" r="-2" b="56964"/>
          <a:stretch/>
        </p:blipFill>
        <p:spPr bwMode="auto">
          <a:xfrm>
            <a:off x="8464815" y="4607394"/>
            <a:ext cx="3719752" cy="2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861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n Sitting Beside Black Backpack Near Railway">
            <a:extLst>
              <a:ext uri="{FF2B5EF4-FFF2-40B4-BE49-F238E27FC236}">
                <a16:creationId xmlns:a16="http://schemas.microsoft.com/office/drawing/2014/main" id="{80D8621B-8064-4A32-A269-5FE0D25903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847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0A33959-F064-4F8C-BC6C-019533A7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122362"/>
            <a:ext cx="11623813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sz="6000" dirty="0">
                <a:solidFill>
                  <a:srgbClr val="FFFFFF"/>
                </a:solidFill>
              </a:rPr>
              <a:t>Szerinted, h</a:t>
            </a:r>
            <a:r>
              <a:rPr lang="en-US" sz="6000" dirty="0">
                <a:solidFill>
                  <a:srgbClr val="FFFFFF"/>
                </a:solidFill>
              </a:rPr>
              <a:t>a </a:t>
            </a:r>
            <a:r>
              <a:rPr lang="en-US" sz="6000" b="1" dirty="0" err="1">
                <a:solidFill>
                  <a:srgbClr val="FFFFFF"/>
                </a:solidFill>
              </a:rPr>
              <a:t>külföldi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lennél</a:t>
            </a:r>
            <a:r>
              <a:rPr lang="en-US" sz="6000" dirty="0">
                <a:solidFill>
                  <a:srgbClr val="FFFFFF"/>
                </a:solidFill>
              </a:rPr>
              <a:t>, </a:t>
            </a:r>
            <a:br>
              <a:rPr lang="hu-HU" sz="6000" dirty="0">
                <a:solidFill>
                  <a:srgbClr val="FFFFFF"/>
                </a:solidFill>
              </a:rPr>
            </a:br>
            <a:r>
              <a:rPr lang="hu-HU" sz="6000" dirty="0">
                <a:solidFill>
                  <a:srgbClr val="FFFFFF"/>
                </a:solidFill>
              </a:rPr>
              <a:t>miket </a:t>
            </a:r>
            <a:r>
              <a:rPr lang="hu-HU" sz="6000" dirty="0" err="1">
                <a:solidFill>
                  <a:srgbClr val="FFFFFF"/>
                </a:solidFill>
              </a:rPr>
              <a:t>tartnál</a:t>
            </a:r>
            <a:r>
              <a:rPr lang="hu-HU" sz="6000" dirty="0">
                <a:solidFill>
                  <a:srgbClr val="FFFFFF"/>
                </a:solidFill>
              </a:rPr>
              <a:t> a </a:t>
            </a:r>
            <a:r>
              <a:rPr lang="en-US" sz="6000" dirty="0" err="1">
                <a:solidFill>
                  <a:srgbClr val="FFFFFF"/>
                </a:solidFill>
              </a:rPr>
              <a:t>Magyarországr</a:t>
            </a:r>
            <a:r>
              <a:rPr lang="hu-HU" sz="6000" dirty="0">
                <a:solidFill>
                  <a:srgbClr val="FFFFFF"/>
                </a:solidFill>
              </a:rPr>
              <a:t>a legjellemzőbb dolgoknak</a:t>
            </a:r>
            <a:r>
              <a:rPr lang="en-US" sz="60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2873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gyarország, Ország, Európában, Zászló, Szegélyek">
            <a:extLst>
              <a:ext uri="{FF2B5EF4-FFF2-40B4-BE49-F238E27FC236}">
                <a16:creationId xmlns:a16="http://schemas.microsoft.com/office/drawing/2014/main" id="{A66C5EFD-B846-478A-A109-AAD6CA764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25" y="0"/>
            <a:ext cx="11169769" cy="68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A319DAF-0DB3-4729-A823-735B2F8E0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7865"/>
            <a:ext cx="12192000" cy="129391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Számodra mik a Magyarországra legjellemzőbb dolgok?</a:t>
            </a:r>
            <a:endParaRPr lang="en-GB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BD1498-33CC-49EC-A2F7-14FFA4129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06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éptalálat a következőre: „diversity”">
            <a:extLst>
              <a:ext uri="{FF2B5EF4-FFF2-40B4-BE49-F238E27FC236}">
                <a16:creationId xmlns:a16="http://schemas.microsoft.com/office/drawing/2014/main" id="{A90B8E08-4761-4385-B98F-0E7FD64F40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F0DC7B3-F398-428A-8C93-D593C334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Vajon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mennyire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valós</a:t>
            </a:r>
            <a:r>
              <a:rPr lang="en-US" sz="6000" dirty="0">
                <a:solidFill>
                  <a:srgbClr val="FFFFFF"/>
                </a:solidFill>
              </a:rPr>
              <a:t>, </a:t>
            </a:r>
            <a:br>
              <a:rPr lang="hu-HU" sz="6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amit</a:t>
            </a:r>
            <a:r>
              <a:rPr lang="hu-HU" sz="6000" dirty="0">
                <a:solidFill>
                  <a:srgbClr val="FFFFFF"/>
                </a:solidFill>
              </a:rPr>
              <a:t> mi </a:t>
            </a:r>
            <a:r>
              <a:rPr lang="en-US" sz="6000" dirty="0" err="1">
                <a:solidFill>
                  <a:srgbClr val="FFFFFF"/>
                </a:solidFill>
              </a:rPr>
              <a:t>más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országokról</a:t>
            </a:r>
            <a:r>
              <a:rPr lang="en-US" sz="6000" dirty="0">
                <a:solidFill>
                  <a:srgbClr val="FFFFFF"/>
                </a:solidFill>
              </a:rPr>
              <a:t>, </a:t>
            </a:r>
            <a:r>
              <a:rPr lang="en-US" sz="6000" dirty="0" err="1">
                <a:solidFill>
                  <a:srgbClr val="FFFFFF"/>
                </a:solidFill>
              </a:rPr>
              <a:t>kultúrákról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gondolunk</a:t>
            </a:r>
            <a:r>
              <a:rPr lang="en-US" sz="60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0682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C2E329-902A-420A-82FE-7EB179B2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824" y="597635"/>
            <a:ext cx="4668257" cy="1325563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Mitől lesz valaki magyar?</a:t>
            </a:r>
            <a:endParaRPr lang="en-GB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BDC2793-688D-463C-9CCD-B5E761F50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7" r="-4" b="17800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196" name="Picture 4" descr="A kÃ©pen a kÃ¶vetkezÅk lehetnek: 13 ember">
            <a:extLst>
              <a:ext uri="{FF2B5EF4-FFF2-40B4-BE49-F238E27FC236}">
                <a16:creationId xmlns:a16="http://schemas.microsoft.com/office/drawing/2014/main" id="{101F17A6-30E8-43BF-8185-5903BF384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2317" b="-2"/>
          <a:stretch/>
        </p:blipFill>
        <p:spPr bwMode="auto"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apcsolÃ³dÃ³ kÃ©p">
            <a:extLst>
              <a:ext uri="{FF2B5EF4-FFF2-40B4-BE49-F238E27FC236}">
                <a16:creationId xmlns:a16="http://schemas.microsoft.com/office/drawing/2014/main" id="{382AC9AD-5D42-4E3E-874A-173035822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132"/>
          <a:stretch/>
        </p:blipFill>
        <p:spPr bwMode="auto"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E92EE0-F820-4386-B681-0A6FAF5BB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207" y="2871982"/>
            <a:ext cx="5604968" cy="19534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hu-HU" dirty="0"/>
              <a:t>Ha magyar állampolgárnak születik?</a:t>
            </a:r>
          </a:p>
          <a:p>
            <a:pPr marL="0" indent="0">
              <a:buNone/>
            </a:pPr>
            <a:r>
              <a:rPr lang="hu-HU" dirty="0"/>
              <a:t>Ha beszél magyarul?</a:t>
            </a:r>
          </a:p>
          <a:p>
            <a:pPr marL="0" indent="0">
              <a:buNone/>
            </a:pPr>
            <a:r>
              <a:rPr lang="hu-HU" dirty="0"/>
              <a:t>Ha az államhatárokon belül él?</a:t>
            </a:r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br>
              <a:rPr lang="hu-HU" dirty="0"/>
            </a:br>
            <a:endParaRPr lang="hu-HU" dirty="0"/>
          </a:p>
        </p:txBody>
      </p:sp>
      <p:sp>
        <p:nvSpPr>
          <p:cNvPr id="4" name="AutoShape 2" descr="A kÃ©pen a kÃ¶vetkezÅk lehetnek: 13 ember">
            <a:extLst>
              <a:ext uri="{FF2B5EF4-FFF2-40B4-BE49-F238E27FC236}">
                <a16:creationId xmlns:a16="http://schemas.microsoft.com/office/drawing/2014/main" id="{52466B64-C998-4B77-9904-1A75D2F563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D95DF4B-E453-40CB-9F0F-B28788A9758E}"/>
              </a:ext>
            </a:extLst>
          </p:cNvPr>
          <p:cNvSpPr txBox="1"/>
          <p:nvPr/>
        </p:nvSpPr>
        <p:spPr>
          <a:xfrm>
            <a:off x="6159697" y="5908813"/>
            <a:ext cx="574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u-HU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208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E82DFA-E5F3-4FAD-90F0-48F20C49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3169"/>
            <a:ext cx="4538409" cy="1645501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„Magyar az, </a:t>
            </a:r>
            <a:br>
              <a:rPr lang="hu-HU" sz="2800" dirty="0"/>
            </a:br>
            <a:r>
              <a:rPr lang="hu-HU" sz="2800" dirty="0"/>
              <a:t>aki magyarnak vallja magát.” </a:t>
            </a:r>
            <a:r>
              <a:rPr lang="hu-HU" sz="2800" i="1" dirty="0"/>
              <a:t>(Illyés Gyula)</a:t>
            </a:r>
            <a:endParaRPr lang="en-GB" sz="2800" dirty="0"/>
          </a:p>
        </p:txBody>
      </p:sp>
      <p:sp>
        <p:nvSpPr>
          <p:cNvPr id="1036" name="Rectangle 142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44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 képen a következők lehetnek: 13 ember">
            <a:extLst>
              <a:ext uri="{FF2B5EF4-FFF2-40B4-BE49-F238E27FC236}">
                <a16:creationId xmlns:a16="http://schemas.microsoft.com/office/drawing/2014/main" id="{81C016FE-98A5-4DBF-AD82-EF70D1026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r="5" b="5"/>
          <a:stretch/>
        </p:blipFill>
        <p:spPr bwMode="auto">
          <a:xfrm>
            <a:off x="5009463" y="730423"/>
            <a:ext cx="3775899" cy="284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146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éptalálat a következőre: „bem józsef”">
            <a:extLst>
              <a:ext uri="{FF2B5EF4-FFF2-40B4-BE49-F238E27FC236}">
                <a16:creationId xmlns:a16="http://schemas.microsoft.com/office/drawing/2014/main" id="{DE4F7A69-3053-47B9-9662-5E96B588B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r="3" b="4465"/>
          <a:stretch/>
        </p:blipFill>
        <p:spPr bwMode="auto">
          <a:xfrm>
            <a:off x="9420444" y="474133"/>
            <a:ext cx="2156893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48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 descr="Képtalálat a következőre: „szent-györgyi”">
            <a:extLst>
              <a:ext uri="{FF2B5EF4-FFF2-40B4-BE49-F238E27FC236}">
                <a16:creationId xmlns:a16="http://schemas.microsoft.com/office/drawing/2014/main" id="{FF102AEB-43B4-45CE-8041-4F6F293E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1364" y="4318312"/>
            <a:ext cx="3672096" cy="20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20D6CF0-DB14-4B47-8230-04A7E2BB0A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21846"/>
          <a:stretch/>
        </p:blipFill>
        <p:spPr>
          <a:xfrm>
            <a:off x="9279639" y="3817020"/>
            <a:ext cx="2438503" cy="24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8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KÃ©ptalÃ¡lat a kÃ¶vetkezÅre: âtreasureâ">
            <a:extLst>
              <a:ext uri="{FF2B5EF4-FFF2-40B4-BE49-F238E27FC236}">
                <a16:creationId xmlns:a16="http://schemas.microsoft.com/office/drawing/2014/main" id="{3D3E6E4D-D960-4076-A929-930ED330C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3" b="7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E852D26-BA00-4465-A5CB-E5263F51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rgbClr val="FFFFFF"/>
                </a:solidFill>
              </a:rPr>
              <a:t>…és aki ismeri, használja és gyarapítja is a kultúránkat.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9F8FCA-A1E1-4A77-A18A-E556AEFF1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83157"/>
            <a:ext cx="9637643" cy="17938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000" dirty="0">
                <a:solidFill>
                  <a:srgbClr val="FFFFFF"/>
                </a:solidFill>
              </a:rPr>
              <a:t>De hogyan lehet „gyarapítani a kultúrát”? </a:t>
            </a: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77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205903-7BD7-4C36-8209-AF60CA54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1260"/>
          </a:xfrm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</a:rPr>
              <a:t>Az egész életünk közös kódokból épül fel. Mutassatok be párat!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Matrix Raining Code">
            <a:hlinkClick r:id="" action="ppaction://media"/>
            <a:extLst>
              <a:ext uri="{FF2B5EF4-FFF2-40B4-BE49-F238E27FC236}">
                <a16:creationId xmlns:a16="http://schemas.microsoft.com/office/drawing/2014/main" id="{CCECC3C9-703C-4E90-B86D-D1F6381632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92" y="620817"/>
            <a:ext cx="12127016" cy="6669431"/>
          </a:xfrm>
        </p:spPr>
      </p:pic>
    </p:spTree>
    <p:extLst>
      <p:ext uri="{BB962C8B-B14F-4D97-AF65-F5344CB8AC3E}">
        <p14:creationId xmlns:p14="http://schemas.microsoft.com/office/powerpoint/2010/main" val="18562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275</Words>
  <Application>Microsoft Office PowerPoint</Application>
  <PresentationFormat>Szélesvásznú</PresentationFormat>
  <Paragraphs>29</Paragraphs>
  <Slides>13</Slides>
  <Notes>4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Office-téma</vt:lpstr>
      <vt:lpstr>PowerPoint-bemutató</vt:lpstr>
      <vt:lpstr>Mi ragadott meg a legjobban az előadás során?</vt:lpstr>
      <vt:lpstr>Szerinted, ha külföldi lennél,  miket tartnál a Magyarországra legjellemzőbb dolgoknak?</vt:lpstr>
      <vt:lpstr>Számodra mik a Magyarországra legjellemzőbb dolgok?</vt:lpstr>
      <vt:lpstr>Vajon mennyire valós,  amit mi más országokról, kultúrákról gondolunk?</vt:lpstr>
      <vt:lpstr>Mitől lesz valaki magyar?</vt:lpstr>
      <vt:lpstr>„Magyar az,  aki magyarnak vallja magát.” (Illyés Gyula)</vt:lpstr>
      <vt:lpstr>…és aki ismeri, használja és gyarapítja is a kultúránkat.</vt:lpstr>
      <vt:lpstr>Az egész életünk közös kódokból épül fel. Mutassatok be párat!</vt:lpstr>
      <vt:lpstr>Milyen kultúrákat ismertek?  Miben különböznek a miénktől?  </vt:lpstr>
      <vt:lpstr>És miben hasonlíthatnak a miénkre? </vt:lpstr>
      <vt:lpstr>Szedjünk össze  10 magyar dolgot közösen,  amire büszkék vagyunk!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László Ágoston</dc:creator>
  <cp:lastModifiedBy>László Ágoston</cp:lastModifiedBy>
  <cp:revision>2</cp:revision>
  <dcterms:created xsi:type="dcterms:W3CDTF">2020-01-13T15:27:48Z</dcterms:created>
  <dcterms:modified xsi:type="dcterms:W3CDTF">2020-02-01T19:36:02Z</dcterms:modified>
</cp:coreProperties>
</file>