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32" r:id="rId2"/>
    <p:sldId id="357" r:id="rId3"/>
    <p:sldId id="333" r:id="rId4"/>
    <p:sldId id="336" r:id="rId5"/>
    <p:sldId id="339" r:id="rId6"/>
    <p:sldId id="338" r:id="rId7"/>
    <p:sldId id="347" r:id="rId8"/>
    <p:sldId id="366" r:id="rId9"/>
    <p:sldId id="342" r:id="rId10"/>
    <p:sldId id="367" r:id="rId11"/>
    <p:sldId id="341" r:id="rId12"/>
    <p:sldId id="345" r:id="rId13"/>
    <p:sldId id="344" r:id="rId14"/>
    <p:sldId id="343" r:id="rId15"/>
    <p:sldId id="349" r:id="rId16"/>
    <p:sldId id="360" r:id="rId17"/>
    <p:sldId id="355" r:id="rId18"/>
    <p:sldId id="356" r:id="rId19"/>
    <p:sldId id="368" r:id="rId20"/>
    <p:sldId id="362" r:id="rId21"/>
    <p:sldId id="365" r:id="rId22"/>
    <p:sldId id="358" r:id="rId23"/>
    <p:sldId id="3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ászló Ágoston" initials="LÁ" lastIdx="2" clrIdx="0">
    <p:extLst>
      <p:ext uri="{19B8F6BF-5375-455C-9EA6-DF929625EA0E}">
        <p15:presenceInfo xmlns:p15="http://schemas.microsoft.com/office/powerpoint/2012/main" userId="b16a63a3590f33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2723" autoAdjust="0"/>
  </p:normalViewPr>
  <p:slideViewPr>
    <p:cSldViewPr snapToGrid="0">
      <p:cViewPr varScale="1">
        <p:scale>
          <a:sx n="83" d="100"/>
          <a:sy n="83" d="100"/>
        </p:scale>
        <p:origin x="51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A055E-C33B-4B48-99DE-BFF7D80741F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9EC93-DF87-47DF-8BA0-21C736CDC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22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EC93-DF87-47DF-8BA0-21C736CDC0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5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EC93-DF87-47DF-8BA0-21C736CDC08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05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EC93-DF87-47DF-8BA0-21C736CDC08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88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EC93-DF87-47DF-8BA0-21C736CDC08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15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4DBB95-B9DD-4521-A64F-122C1D3AF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F05E0E7-BEC9-43EC-8367-8361FD251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2D25542-6888-4228-9F0C-36869C98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A8AB992-5C93-4B53-BBED-B320DC1A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FF7BA4-DD04-417B-B8C9-8155464F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02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B26CB-4C09-49AA-A824-F5B3EDB7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F5C5A9C-4748-4B09-8E4B-C851DC874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B9121C-CB70-4E3E-98A5-16B85602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66EB309-93D5-48D9-8C5E-E1E62D50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150493-0D0E-4C6D-92D8-98C06F85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82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2B1579D-414A-474A-AF27-462D2BF3C5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3F25F69-E39F-4E85-ACC2-AA63DA9CF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52F8573-4CE9-427E-88FA-CA9FE1EC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261069-5118-4DC8-A6D1-86A8C0D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B05BD26-F2D7-4051-A137-0E8F169A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21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FCE426-DCD0-4EAE-9248-D489DAC0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14D477-2611-4C5D-8CDC-3C014ECAB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9D02BC-163A-4040-B9F4-4B33238BD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DC439F-31BE-4D6F-9557-BC297B08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12AC55E-2325-4DBD-8D13-5DD1ECC6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98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6E41D1-C1A8-4011-AF5D-2699D22C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3F83E3-0838-4659-A520-BF2AA3B0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679F587-5A3C-4BAD-B8C4-D8C5F458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4A0459-B9A8-4DD7-BDA8-985D1FBE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9EDE9B6-4EDA-4D68-B2A5-9517A8EF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44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DC72AE-081E-434F-A649-76B71B60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B6B8B0-434E-4CA0-A03A-EC34CFBD0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077FB7D-3B07-498B-8B79-11BD53A3F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74861FA-F743-46C5-AB39-3EB57591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0C4120F-60DD-417A-945E-21E01F6B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617FB75-808F-48E2-B62A-8D1BA835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CE6863-3E00-4255-B64C-12743F7D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30E67E5-A918-4C14-8691-61182D44A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83EDC42-DC99-4F4B-BCCD-966196A35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4BBC113-ACB3-48A3-8852-A3F1A109E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ED77A13-BF0D-4671-A35E-E888F02C5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46929D1-034F-403B-B3E8-63ED7708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C68EE74-1CF9-4C86-A718-E90296F7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8C459D3-A8E0-4548-A45C-3E6896FA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09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5531C9-81EA-43F8-9C55-7BD35E14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9D48716-8241-4676-82A5-CCFA5150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273994F-E607-49EC-AEC3-604F63BB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3FF541A-77DA-4270-99DC-A2F6EB42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2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6458F14-761B-4CA9-8E07-7E0260C8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4E0BF95-7AFE-4BCD-A3E6-8CDDF1A1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5BF986-08D7-4FD1-85AB-DF5B741C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2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50D204-4ED8-4B69-AA80-EEB2135D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61EBAC-F935-4BC4-AC59-68B3BFCE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52FD976-6F47-47CA-932E-45363DE5C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ED62D88-EF11-4497-B2D3-81BC3C3BB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5E898E2-5133-4975-AD13-0B2E2876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D29307-7BEC-4856-91D4-DCFB0206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4C2E02-871B-49AD-AB93-D883773D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9B0938A-1F2D-4F20-95DF-E86AC8291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06DB69-4DEC-40E4-8459-2D453087C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A6DEDF1-1CC9-43F8-A60D-309A570F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77EA8F6-826B-4D46-94FD-70AE9D0C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4B3B61F-F91D-4EB6-BAC3-D561631E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99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EA4E55A-79A5-4B9C-B72E-DAEEF2AA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F1EDC0F-F041-42DF-9C91-7E81D99BD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CC7FD48-9871-46B1-97FF-C8C2F92D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61C1-2F11-41D6-B8E6-2678F1126E5C}" type="datetimeFigureOut">
              <a:rPr lang="en-GB" smtClean="0"/>
              <a:t>30/01/2020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5F74AA5-75D2-44B3-A19B-7965F1257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5B222AD-2BE1-48D1-8853-238FA79FB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8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emély, ablak, elülső, vörös látható&#10;&#10;Automatikusan generált leírás">
            <a:extLst>
              <a:ext uri="{FF2B5EF4-FFF2-40B4-BE49-F238E27FC236}">
                <a16:creationId xmlns:a16="http://schemas.microsoft.com/office/drawing/2014/main" id="{B933E77A-4B9E-454E-B914-67F04EC79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 descr="A képen állás, nyáj, fedett, mező látható&#10;&#10;Automatikusan generált leírás">
            <a:extLst>
              <a:ext uri="{FF2B5EF4-FFF2-40B4-BE49-F238E27FC236}">
                <a16:creationId xmlns:a16="http://schemas.microsoft.com/office/drawing/2014/main" id="{380E196A-EFDD-4875-8C92-0303E97A7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7C8AA6F-A47C-442A-B566-20119293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Milyen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állat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ihlette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következő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zenét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87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2B74E9-740C-4233-9B0B-2243676D4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macska">
            <a:hlinkClick r:id="" action="ppaction://media"/>
            <a:extLst>
              <a:ext uri="{FF2B5EF4-FFF2-40B4-BE49-F238E27FC236}">
                <a16:creationId xmlns:a16="http://schemas.microsoft.com/office/drawing/2014/main" id="{F055912A-D314-4373-AA2F-1E7E6AD80C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2111"/>
            <a:ext cx="12284922" cy="6910111"/>
          </a:xfrm>
        </p:spPr>
      </p:pic>
    </p:spTree>
    <p:extLst>
      <p:ext uri="{BB962C8B-B14F-4D97-AF65-F5344CB8AC3E}">
        <p14:creationId xmlns:p14="http://schemas.microsoft.com/office/powerpoint/2010/main" val="8124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B50325F-83C5-493C-A64B-A7E4F0084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120" y="311358"/>
            <a:ext cx="1866900" cy="628650"/>
          </a:xfrm>
          <a:prstGeom prst="rect">
            <a:avLst/>
          </a:prstGeom>
        </p:spPr>
      </p:pic>
      <p:pic>
        <p:nvPicPr>
          <p:cNvPr id="5" name="Tartalom helye 4" descr="A képen macska, ülő, zöld, állat látható&#10;&#10;Automatikusan generált leírás">
            <a:extLst>
              <a:ext uri="{FF2B5EF4-FFF2-40B4-BE49-F238E27FC236}">
                <a16:creationId xmlns:a16="http://schemas.microsoft.com/office/drawing/2014/main" id="{DB8D566A-C7BD-4582-B7D2-14B20A65D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8" y="38603"/>
            <a:ext cx="8618958" cy="6819397"/>
          </a:xfr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DE54E431-9FB9-466F-B738-1B9188C6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Rossini: </a:t>
            </a:r>
            <a:r>
              <a:rPr lang="en-US" sz="4800" dirty="0" err="1"/>
              <a:t>Macskaduett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90557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7C8AA6F-A47C-442A-B566-20119293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Milyen</a:t>
            </a:r>
            <a:r>
              <a:rPr lang="en-US" sz="4000" dirty="0"/>
              <a:t> </a:t>
            </a:r>
            <a:r>
              <a:rPr lang="en-US" sz="4000" dirty="0" err="1"/>
              <a:t>állat</a:t>
            </a:r>
            <a:r>
              <a:rPr lang="en-US" sz="4000" dirty="0"/>
              <a:t> </a:t>
            </a:r>
            <a:r>
              <a:rPr lang="en-US" sz="4000" dirty="0" err="1"/>
              <a:t>ihlette</a:t>
            </a:r>
            <a:r>
              <a:rPr lang="en-US" sz="4000" dirty="0"/>
              <a:t> a </a:t>
            </a:r>
            <a:r>
              <a:rPr lang="en-US" sz="4000" dirty="0" err="1"/>
              <a:t>következő</a:t>
            </a:r>
            <a:r>
              <a:rPr lang="en-US" sz="4000" dirty="0"/>
              <a:t> </a:t>
            </a:r>
            <a:r>
              <a:rPr lang="en-US" sz="4000" dirty="0" err="1"/>
              <a:t>zenét</a:t>
            </a:r>
            <a:r>
              <a:rPr lang="en-US" sz="4000" dirty="0"/>
              <a:t>?</a:t>
            </a:r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FAA7F251-5CAE-4474-82F9-C77E1929F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894530"/>
            <a:ext cx="4887685" cy="3209544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Képtalálat a következőre: „noah ark animals”">
            <a:extLst>
              <a:ext uri="{FF2B5EF4-FFF2-40B4-BE49-F238E27FC236}">
                <a16:creationId xmlns:a16="http://schemas.microsoft.com/office/drawing/2014/main" id="{C981A8E7-B0C1-4CD7-AC19-C69104D2A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r="-1" b="5681"/>
          <a:stretch/>
        </p:blipFill>
        <p:spPr bwMode="auto">
          <a:xfrm>
            <a:off x="6749145" y="573678"/>
            <a:ext cx="5103206" cy="57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BBFBE74-2BB9-46A1-B729-2707A175C07B}"/>
              </a:ext>
            </a:extLst>
          </p:cNvPr>
          <p:cNvSpPr txBox="1"/>
          <p:nvPr/>
        </p:nvSpPr>
        <p:spPr>
          <a:xfrm>
            <a:off x="6749144" y="6370983"/>
            <a:ext cx="543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Giovanni Benedetto Castiglione</a:t>
            </a:r>
            <a:r>
              <a:rPr lang="hu-HU" sz="1400" dirty="0"/>
              <a:t>: Az állatok megérkeznek Noé bárkájára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44572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EECA1E-32CA-4F69-AF8C-B8DC2AEA7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hattyu">
            <a:hlinkClick r:id="" action="ppaction://media"/>
            <a:extLst>
              <a:ext uri="{FF2B5EF4-FFF2-40B4-BE49-F238E27FC236}">
                <a16:creationId xmlns:a16="http://schemas.microsoft.com/office/drawing/2014/main" id="{B95F0F9D-CFB3-41EA-8F48-A92753D8DF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25" y="0"/>
            <a:ext cx="12228050" cy="6878122"/>
          </a:xfrm>
        </p:spPr>
      </p:pic>
    </p:spTree>
    <p:extLst>
      <p:ext uri="{BB962C8B-B14F-4D97-AF65-F5344CB8AC3E}">
        <p14:creationId xmlns:p14="http://schemas.microsoft.com/office/powerpoint/2010/main" val="38274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állat, madár, víz, kültéri látható&#10;&#10;Automatikusan generált leírás">
            <a:extLst>
              <a:ext uri="{FF2B5EF4-FFF2-40B4-BE49-F238E27FC236}">
                <a16:creationId xmlns:a16="http://schemas.microsoft.com/office/drawing/2014/main" id="{C528B689-A615-4355-8B91-5E52C8B5B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F5FCD22-4DEA-40D5-AC39-70373BD5BA92}"/>
              </a:ext>
            </a:extLst>
          </p:cNvPr>
          <p:cNvSpPr txBox="1"/>
          <p:nvPr/>
        </p:nvSpPr>
        <p:spPr>
          <a:xfrm>
            <a:off x="0" y="6018143"/>
            <a:ext cx="12191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Camille</a:t>
            </a:r>
            <a:r>
              <a:rPr lang="hu-H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Saint-Saens: A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hattyú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31851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kutya, fű, személy, tartás látható&#10;&#10;Automatikusan generált leírás">
            <a:extLst>
              <a:ext uri="{FF2B5EF4-FFF2-40B4-BE49-F238E27FC236}">
                <a16:creationId xmlns:a16="http://schemas.microsoft.com/office/drawing/2014/main" id="{3111DA3F-71EE-4D9F-9770-E6598EFFD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53911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1D5E001-5290-47FC-BB8D-9EA12F58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5391"/>
            <a:ext cx="10515600" cy="6672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/>
              <a:t>A </a:t>
            </a:r>
            <a:r>
              <a:rPr lang="en-US" dirty="0" err="1"/>
              <a:t>zene</a:t>
            </a:r>
            <a:r>
              <a:rPr lang="en-US" dirty="0"/>
              <a:t> </a:t>
            </a:r>
            <a:r>
              <a:rPr lang="en-US" dirty="0" err="1"/>
              <a:t>felemel</a:t>
            </a:r>
            <a:r>
              <a:rPr lang="en-US" dirty="0"/>
              <a:t>, </a:t>
            </a:r>
            <a:r>
              <a:rPr lang="en-US" dirty="0" err="1"/>
              <a:t>összeköt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jobb</a:t>
            </a:r>
            <a:r>
              <a:rPr lang="en-US" dirty="0"/>
              <a:t> </a:t>
            </a:r>
            <a:r>
              <a:rPr lang="en-US" dirty="0" err="1"/>
              <a:t>világgal</a:t>
            </a:r>
            <a:endParaRPr lang="en-US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FBB244A-45DC-4400-BD3D-700788BB5AC6}"/>
              </a:ext>
            </a:extLst>
          </p:cNvPr>
          <p:cNvSpPr txBox="1"/>
          <p:nvPr/>
        </p:nvSpPr>
        <p:spPr>
          <a:xfrm>
            <a:off x="92765" y="6012094"/>
            <a:ext cx="12006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Igényünk van a szépre, a jóra, a felemelőre, amióta csak „kiűzettünk a paradicsomból”.  </a:t>
            </a:r>
            <a:br>
              <a:rPr lang="hu-HU" sz="2400" dirty="0"/>
            </a:br>
            <a:r>
              <a:rPr lang="hu-HU" sz="2400" dirty="0"/>
              <a:t>A művészetek segítenek felemelkedni, katarzist teremtenek.</a:t>
            </a:r>
            <a:endParaRPr lang="en-GB" sz="2400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4AFAE40-8767-4045-85EB-F8FF2523C369}"/>
              </a:ext>
            </a:extLst>
          </p:cNvPr>
          <p:cNvSpPr/>
          <p:nvPr/>
        </p:nvSpPr>
        <p:spPr>
          <a:xfrm>
            <a:off x="-66693" y="5026580"/>
            <a:ext cx="441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Michelangelo: Ádám és Éva – </a:t>
            </a:r>
            <a:r>
              <a:rPr lang="hu-HU" dirty="0" err="1">
                <a:solidFill>
                  <a:schemeClr val="bg1"/>
                </a:solidFill>
              </a:rPr>
              <a:t>Sixtusi</a:t>
            </a:r>
            <a:r>
              <a:rPr lang="hu-HU" dirty="0">
                <a:solidFill>
                  <a:schemeClr val="bg1"/>
                </a:solidFill>
              </a:rPr>
              <a:t> kápolna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5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éptalálat a következőre: „mufasa death”">
            <a:extLst>
              <a:ext uri="{FF2B5EF4-FFF2-40B4-BE49-F238E27FC236}">
                <a16:creationId xmlns:a16="http://schemas.microsoft.com/office/drawing/2014/main" id="{20FB5381-5B2C-46B4-B3A0-9D78AE0C54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203"/>
            <a:ext cx="12359828" cy="69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7AD2F5D-FF61-4E8A-A780-270AB5D2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 az a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„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atarzis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C13480-7550-4592-9D53-6D6839F5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EDC441-B923-40E9-8FAC-8D835219C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51BA829-4673-4F72-A4CB-2B49CC960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7" y="-745435"/>
            <a:ext cx="12259917" cy="814278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37BD3EB-1FDE-4A5A-B396-2BAD44820C2C}"/>
              </a:ext>
            </a:extLst>
          </p:cNvPr>
          <p:cNvSpPr txBox="1"/>
          <p:nvPr/>
        </p:nvSpPr>
        <p:spPr>
          <a:xfrm>
            <a:off x="-99833" y="1762270"/>
            <a:ext cx="4722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bg1"/>
                </a:solidFill>
              </a:rPr>
              <a:t>A művészet harmóniát </a:t>
            </a:r>
            <a:br>
              <a:rPr lang="hu-HU" sz="3200" dirty="0">
                <a:solidFill>
                  <a:schemeClr val="bg1"/>
                </a:solidFill>
              </a:rPr>
            </a:br>
            <a:r>
              <a:rPr lang="hu-HU" sz="3200" dirty="0">
                <a:solidFill>
                  <a:schemeClr val="bg1"/>
                </a:solidFill>
              </a:rPr>
              <a:t>teremt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6D48789-FAAD-4E68-A44C-9C61CC40BFF5}"/>
              </a:ext>
            </a:extLst>
          </p:cNvPr>
          <p:cNvSpPr txBox="1"/>
          <p:nvPr/>
        </p:nvSpPr>
        <p:spPr>
          <a:xfrm>
            <a:off x="99391" y="4214191"/>
            <a:ext cx="4412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bg1"/>
                </a:solidFill>
              </a:rPr>
              <a:t>Vagy figyelünk egymásra, vagy nem működik.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0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97913C-C2AB-4533-BBC8-850F95E77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történne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br>
              <a:rPr lang="hu-HU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ha a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következő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bejátszásban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nem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lennének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harmóniában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azaz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összhangban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6305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emély, ablak, elülső, vörös látható&#10;&#10;Automatikusan generált leírás">
            <a:extLst>
              <a:ext uri="{FF2B5EF4-FFF2-40B4-BE49-F238E27FC236}">
                <a16:creationId xmlns:a16="http://schemas.microsoft.com/office/drawing/2014/main" id="{F07DC8C7-5DAF-4DD6-A583-74D2930CA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D12E8D3-62E4-4D20-A977-EAF766E80F4B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Ez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fotó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előadás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melyik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részét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mutatja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egyetlen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képként</a:t>
            </a:r>
            <a:r>
              <a:rPr lang="hu-HU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?</a:t>
            </a:r>
            <a:endParaRPr lang="en-US" sz="3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17B827-BF48-4E44-B726-71C8C2EFE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758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05A2FA-3692-4B2D-AACA-35AF2B69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hattyuk">
            <a:hlinkClick r:id="" action="ppaction://media"/>
            <a:extLst>
              <a:ext uri="{FF2B5EF4-FFF2-40B4-BE49-F238E27FC236}">
                <a16:creationId xmlns:a16="http://schemas.microsoft.com/office/drawing/2014/main" id="{37DC39A2-9D46-4FD6-BCFB-76EBC36820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094"/>
            <a:ext cx="12210222" cy="6868093"/>
          </a:xfrm>
        </p:spPr>
      </p:pic>
    </p:spTree>
    <p:extLst>
      <p:ext uri="{BB962C8B-B14F-4D97-AF65-F5344CB8AC3E}">
        <p14:creationId xmlns:p14="http://schemas.microsoft.com/office/powerpoint/2010/main" val="252088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torta, asztal, ülő, nő látható&#10;&#10;Automatikusan generált leírás">
            <a:extLst>
              <a:ext uri="{FF2B5EF4-FFF2-40B4-BE49-F238E27FC236}">
                <a16:creationId xmlns:a16="http://schemas.microsoft.com/office/drawing/2014/main" id="{D51BF18F-64F2-4C13-B887-7A1BF19C2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853D3C8-F806-4C20-8D7F-4C14478D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666" y="5888935"/>
            <a:ext cx="4084983" cy="1118153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Csajkovszkij</a:t>
            </a:r>
            <a:r>
              <a:rPr lang="hu-HU" sz="2800" dirty="0">
                <a:solidFill>
                  <a:schemeClr val="bg1"/>
                </a:solidFill>
              </a:rPr>
              <a:t>: A hattyúk tava – a kis hattyúk tánca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01C9D2-21F1-476A-8FCF-35288C86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hu-HU" sz="2500"/>
              <a:t>Mi a zene és a  művészet 5 fontos tulajdonsága, amiről beszéltünk?</a:t>
            </a:r>
            <a:endParaRPr lang="en-GB" sz="250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FC4A83-19F5-4563-B9CE-07E13E651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492454" cy="2419097"/>
          </a:xfrm>
        </p:spPr>
        <p:txBody>
          <a:bodyPr anchor="t">
            <a:normAutofit/>
          </a:bodyPr>
          <a:lstStyle/>
          <a:p>
            <a:r>
              <a:rPr lang="hu-HU" sz="1800"/>
              <a:t>Zenélni jó!</a:t>
            </a:r>
          </a:p>
          <a:p>
            <a:r>
              <a:rPr lang="hu-HU" sz="1800"/>
              <a:t>A zene közösséget teremt</a:t>
            </a:r>
          </a:p>
          <a:p>
            <a:r>
              <a:rPr lang="hu-HU" sz="1800"/>
              <a:t>A zene mesél</a:t>
            </a:r>
          </a:p>
          <a:p>
            <a:r>
              <a:rPr lang="pt-BR" sz="1800"/>
              <a:t>A zene </a:t>
            </a:r>
            <a:r>
              <a:rPr lang="hu-HU" sz="1800"/>
              <a:t>felemel (katarzis)</a:t>
            </a:r>
          </a:p>
          <a:p>
            <a:r>
              <a:rPr lang="en-GB" sz="1800"/>
              <a:t>A zene harmóniát teremt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an Playing Guitar">
            <a:extLst>
              <a:ext uri="{FF2B5EF4-FFF2-40B4-BE49-F238E27FC236}">
                <a16:creationId xmlns:a16="http://schemas.microsoft.com/office/drawing/2014/main" id="{56DFCD2A-16B6-4909-AB5A-14E79B116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r="17290" b="4"/>
          <a:stretch/>
        </p:blipFill>
        <p:spPr bwMode="auto">
          <a:xfrm>
            <a:off x="571420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Képtalálat a következőre: „mufasa death”">
            <a:extLst>
              <a:ext uri="{FF2B5EF4-FFF2-40B4-BE49-F238E27FC236}">
                <a16:creationId xmlns:a16="http://schemas.microsoft.com/office/drawing/2014/main" id="{A620C49D-6069-47A9-9EA4-D1D99793D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2" r="18128"/>
          <a:stretch/>
        </p:blipFill>
        <p:spPr bwMode="auto">
          <a:xfrm>
            <a:off x="5886020" y="2715337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artalom helye 3" descr="A képen személy, csoport, személyek, tömeg látható&#10;&#10;Automatikusan generált leírás">
            <a:extLst>
              <a:ext uri="{FF2B5EF4-FFF2-40B4-BE49-F238E27FC236}">
                <a16:creationId xmlns:a16="http://schemas.microsoft.com/office/drawing/2014/main" id="{1A783ECA-17A8-44C0-9944-FE0C8B38A9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76" r="14525" b="-1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A képen állat, fekete, tartás, utca látható&#10;&#10;Automatikusan generált leírás">
            <a:extLst>
              <a:ext uri="{FF2B5EF4-FFF2-40B4-BE49-F238E27FC236}">
                <a16:creationId xmlns:a16="http://schemas.microsoft.com/office/drawing/2014/main" id="{D489255E-3925-4409-8C15-ADD335A6C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96" r="5" b="5"/>
          <a:stretch/>
        </p:blipFill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ép 14" descr="A képen állat, madár, víz, kültéri látható&#10;&#10;Automatikusan generált leírás">
            <a:extLst>
              <a:ext uri="{FF2B5EF4-FFF2-40B4-BE49-F238E27FC236}">
                <a16:creationId xmlns:a16="http://schemas.microsoft.com/office/drawing/2014/main" id="{2DA34CE9-9401-4EF5-9D68-57BB15A6A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r="18228" b="4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868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60D52C6-3813-4A04-9453-194E42BFD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60" y="922644"/>
            <a:ext cx="7131169" cy="1169585"/>
          </a:xfrm>
        </p:spPr>
        <p:txBody>
          <a:bodyPr anchor="b">
            <a:normAutofit/>
          </a:bodyPr>
          <a:lstStyle/>
          <a:p>
            <a:r>
              <a:rPr lang="hu-HU" sz="3700" dirty="0"/>
              <a:t>Köszönjük, hogy velünk tartottatok!</a:t>
            </a:r>
            <a:endParaRPr lang="en-GB" sz="370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A4661BFD-79C2-4C28-A176-30460A73D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2400" dirty="0"/>
              <a:t>„Lehet élni zene nélkül is. </a:t>
            </a:r>
            <a:br>
              <a:rPr lang="hu-HU" sz="2400" dirty="0"/>
            </a:br>
            <a:r>
              <a:rPr lang="hu-HU" sz="2400" dirty="0"/>
              <a:t>A sivatagon át is vezet út.</a:t>
            </a:r>
          </a:p>
          <a:p>
            <a:pPr marL="0" indent="0">
              <a:buNone/>
            </a:pPr>
            <a:r>
              <a:rPr lang="hu-HU" sz="2400" dirty="0"/>
              <a:t> </a:t>
            </a:r>
          </a:p>
          <a:p>
            <a:pPr marL="0" indent="0">
              <a:buNone/>
            </a:pPr>
            <a:r>
              <a:rPr lang="hu-HU" sz="2400" dirty="0"/>
              <a:t>De mi azt akarjuk, hogy az ember ne úgy járja végig élete útját, mintha sivatagon menne át, hanem virágos réteken.”</a:t>
            </a:r>
          </a:p>
          <a:p>
            <a:pPr marL="0" indent="0">
              <a:buNone/>
            </a:pPr>
            <a:br>
              <a:rPr lang="hu-HU" sz="2400" dirty="0"/>
            </a:br>
            <a:r>
              <a:rPr lang="hu-HU" sz="2400" i="1" dirty="0"/>
              <a:t>Kodály Zoltán</a:t>
            </a:r>
            <a:endParaRPr lang="en-GB" sz="2400" i="1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BEB982F-6074-427F-A4B1-F9A2CB3C7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90" y="325711"/>
            <a:ext cx="2581173" cy="25811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C51D19-B607-4EE3-8850-86BADC4D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7520" y="3632583"/>
            <a:ext cx="3018915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35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A képen személy, csoport, személyek, tömeg látható&#10;&#10;Automatikusan generált leírás">
            <a:extLst>
              <a:ext uri="{FF2B5EF4-FFF2-40B4-BE49-F238E27FC236}">
                <a16:creationId xmlns:a16="http://schemas.microsoft.com/office/drawing/2014/main" id="{D1D735A5-4FCD-4244-B3AB-85E00479A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847AD93-10C4-4AB6-A5DD-3E8379F0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Mi volt az előadásban a legjobb, legemlékezetesebb?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08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8AA11F2-FC97-45B1-BB21-2C7FFB027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C8C2D5F-355D-4B44-A5E5-448EC69FC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9" y="1183759"/>
            <a:ext cx="3527117" cy="4810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hu-HU" sz="3200" dirty="0" err="1"/>
              <a:t>Ostinato</a:t>
            </a:r>
            <a:endParaRPr lang="en-US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6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D859EF-0C2A-487B-A0C6-A8276E48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5" y="576038"/>
            <a:ext cx="5040655" cy="604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112B825F-D470-466E-BF28-6B96DEE36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7059" y="636468"/>
            <a:ext cx="3359298" cy="109791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A33D3C8-831C-4264-B86F-12CDE3278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333" y="2149854"/>
            <a:ext cx="3468023" cy="109791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32FB104-6987-4C58-A8A8-C9216B52A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969" y="3663238"/>
            <a:ext cx="3700387" cy="10979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B19A81-C621-40A1-87E0-015F982C4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214110"/>
            <a:ext cx="5040655" cy="604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C5DA23B-F43C-4E58-B959-885285EC1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487" y="5262769"/>
            <a:ext cx="4167869" cy="90651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8C88EF9-EB79-4273-9666-FEC4E6F7C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6071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D436FD8-C255-495B-9C1A-8CF579AE2409}"/>
              </a:ext>
            </a:extLst>
          </p:cNvPr>
          <p:cNvSpPr txBox="1"/>
          <p:nvPr/>
        </p:nvSpPr>
        <p:spPr>
          <a:xfrm>
            <a:off x="-1" y="2408406"/>
            <a:ext cx="5148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Alakítsatok 4 csoportot!</a:t>
            </a:r>
          </a:p>
          <a:p>
            <a:endParaRPr lang="hu-HU" sz="2400" dirty="0"/>
          </a:p>
          <a:p>
            <a:r>
              <a:rPr lang="hu-HU" sz="2400" dirty="0"/>
              <a:t>Minden csoport egy-egy szólam legyen:</a:t>
            </a:r>
          </a:p>
          <a:p>
            <a:endParaRPr lang="hu-HU" sz="2400" dirty="0"/>
          </a:p>
          <a:p>
            <a:r>
              <a:rPr lang="hu-HU" sz="2400" dirty="0"/>
              <a:t>az első csoport tapsoljon,</a:t>
            </a:r>
          </a:p>
          <a:p>
            <a:r>
              <a:rPr lang="hu-HU" sz="2400" dirty="0"/>
              <a:t>a második csoport dobbantson,</a:t>
            </a:r>
          </a:p>
          <a:p>
            <a:r>
              <a:rPr lang="hu-HU" sz="2400" dirty="0"/>
              <a:t>a harmadik csoport a mellkasát üsse,</a:t>
            </a:r>
          </a:p>
          <a:p>
            <a:r>
              <a:rPr lang="hu-HU" sz="2400" dirty="0"/>
              <a:t>a negyedik csoport a combját üsse!</a:t>
            </a:r>
            <a:endParaRPr lang="en-GB" sz="24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9F60AED-9CA9-4F8A-BE86-23CB08642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2978" y="2171447"/>
            <a:ext cx="13906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77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86CA4BE-1236-43CF-8A0A-E3C3D580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rgbClr val="FFFFFF"/>
                </a:solidFill>
              </a:rPr>
              <a:t>Milyen állat hangját ismered fel ebben a zenében?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050" name="Picture 2" descr="Képtalálat a következőre: „noah ark animals”">
            <a:extLst>
              <a:ext uri="{FF2B5EF4-FFF2-40B4-BE49-F238E27FC236}">
                <a16:creationId xmlns:a16="http://schemas.microsoft.com/office/drawing/2014/main" id="{E979BB3E-E12C-47AE-84FB-86518B50F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r="1" b="7635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Dongo">
            <a:hlinkClick r:id="" action="ppaction://media"/>
            <a:extLst>
              <a:ext uri="{FF2B5EF4-FFF2-40B4-BE49-F238E27FC236}">
                <a16:creationId xmlns:a16="http://schemas.microsoft.com/office/drawing/2014/main" id="{D061C9A8-8B71-4AFF-8E32-26F9244D70D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9517" y="2519363"/>
            <a:ext cx="1574248" cy="1574248"/>
          </a:xfrm>
        </p:spPr>
      </p:pic>
    </p:spTree>
    <p:extLst>
      <p:ext uri="{BB962C8B-B14F-4D97-AF65-F5344CB8AC3E}">
        <p14:creationId xmlns:p14="http://schemas.microsoft.com/office/powerpoint/2010/main" val="397348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D46F81-CFB2-4937-938C-4074B137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dongosd">
            <a:hlinkClick r:id="" action="ppaction://media"/>
            <a:extLst>
              <a:ext uri="{FF2B5EF4-FFF2-40B4-BE49-F238E27FC236}">
                <a16:creationId xmlns:a16="http://schemas.microsoft.com/office/drawing/2014/main" id="{96CF053B-8162-48F7-9C32-1160889CBF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5313" cy="6859707"/>
          </a:xfrm>
        </p:spPr>
      </p:pic>
    </p:spTree>
    <p:extLst>
      <p:ext uri="{BB962C8B-B14F-4D97-AF65-F5344CB8AC3E}">
        <p14:creationId xmlns:p14="http://schemas.microsoft.com/office/powerpoint/2010/main" val="83360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artalom helye 9" descr="A képen állat, méhsejt látható&#10;&#10;Automatikusan generált leírás">
            <a:extLst>
              <a:ext uri="{FF2B5EF4-FFF2-40B4-BE49-F238E27FC236}">
                <a16:creationId xmlns:a16="http://schemas.microsoft.com/office/drawing/2014/main" id="{13512121-32B7-4572-98B0-AB1B20444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9091" r="1" b="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DE54E431-9FB9-466F-B738-1B9188C6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sz="2800" dirty="0"/>
              <a:t>Rimszkij-Korszakov: </a:t>
            </a:r>
            <a:br>
              <a:rPr lang="hu-HU" sz="2800" dirty="0"/>
            </a:br>
            <a:r>
              <a:rPr lang="hu-HU" sz="2800" dirty="0"/>
              <a:t>A dongó</a:t>
            </a:r>
            <a:endParaRPr lang="en-US" sz="2800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Content Placeholder 106">
            <a:extLst>
              <a:ext uri="{FF2B5EF4-FFF2-40B4-BE49-F238E27FC236}">
                <a16:creationId xmlns:a16="http://schemas.microsoft.com/office/drawing/2014/main" id="{1B9F80C5-5399-4FD4-B767-4FE47A25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59DF3BD-B89C-44D4-91BC-9953FD697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868" y="453898"/>
            <a:ext cx="18669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76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 descr="A képen állás, nyáj, fedett, mező látható&#10;&#10;Automatikusan generált leírás">
            <a:extLst>
              <a:ext uri="{FF2B5EF4-FFF2-40B4-BE49-F238E27FC236}">
                <a16:creationId xmlns:a16="http://schemas.microsoft.com/office/drawing/2014/main" id="{380E196A-EFDD-4875-8C92-0303E97A7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7C8AA6F-A47C-442A-B566-20119293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Mit ábrázolhat ez a festmény?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14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4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 descr="A képen állás, nyáj, fedett, mező látható&#10;&#10;Automatikusan generált leírás">
            <a:extLst>
              <a:ext uri="{FF2B5EF4-FFF2-40B4-BE49-F238E27FC236}">
                <a16:creationId xmlns:a16="http://schemas.microsoft.com/office/drawing/2014/main" id="{380E196A-EFDD-4875-8C92-0303E97A7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7C8AA6F-A47C-442A-B566-20119293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Mit ábrázolhat ez a festmény?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>
            <a:extLst>
              <a:ext uri="{FF2B5EF4-FFF2-40B4-BE49-F238E27FC236}">
                <a16:creationId xmlns:a16="http://schemas.microsoft.com/office/drawing/2014/main" id="{FA555CFB-109D-47D1-98FD-83C018BE6A58}"/>
              </a:ext>
            </a:extLst>
          </p:cNvPr>
          <p:cNvSpPr txBox="1"/>
          <p:nvPr/>
        </p:nvSpPr>
        <p:spPr>
          <a:xfrm>
            <a:off x="-39757" y="6248057"/>
            <a:ext cx="122715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Id. </a:t>
            </a:r>
            <a:r>
              <a:rPr lang="hu-HU" b="1" dirty="0" err="1"/>
              <a:t>Bruegel</a:t>
            </a:r>
            <a:r>
              <a:rPr lang="hu-HU" b="1" dirty="0"/>
              <a:t>: Az állatok felszállnak Noé bárkájára</a:t>
            </a:r>
            <a:br>
              <a:rPr lang="hu-HU" dirty="0"/>
            </a:br>
            <a:r>
              <a:rPr lang="hu-HU" i="1" dirty="0"/>
              <a:t>(maga a bárka a háttérben látható)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86661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306</Words>
  <Application>Microsoft Office PowerPoint</Application>
  <PresentationFormat>Szélesvásznú</PresentationFormat>
  <Paragraphs>45</Paragraphs>
  <Slides>23</Slides>
  <Notes>4</Notes>
  <HiddenSlides>0</HiddenSlides>
  <MMClips>5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Mi volt az előadásban a legjobb, legemlékezetesebb?</vt:lpstr>
      <vt:lpstr>Ostinato</vt:lpstr>
      <vt:lpstr>Milyen állat hangját ismered fel ebben a zenében?</vt:lpstr>
      <vt:lpstr>PowerPoint-bemutató</vt:lpstr>
      <vt:lpstr>Rimszkij-Korszakov:  A dongó</vt:lpstr>
      <vt:lpstr>Mit ábrázolhat ez a festmény?</vt:lpstr>
      <vt:lpstr>Mit ábrázolhat ez a festmény?</vt:lpstr>
      <vt:lpstr>Milyen állat ihlette a következő zenét?</vt:lpstr>
      <vt:lpstr>PowerPoint-bemutató</vt:lpstr>
      <vt:lpstr>Rossini: Macskaduett</vt:lpstr>
      <vt:lpstr>Milyen állat ihlette a következő zenét?</vt:lpstr>
      <vt:lpstr>PowerPoint-bemutató</vt:lpstr>
      <vt:lpstr>PowerPoint-bemutató</vt:lpstr>
      <vt:lpstr>A zene felemel, összeköt egy jobb világgal</vt:lpstr>
      <vt:lpstr>Mi az a „katarzis”?</vt:lpstr>
      <vt:lpstr>PowerPoint-bemutató</vt:lpstr>
      <vt:lpstr>Mi történne,  ha a következő bejátszásban nem lennének harmóniában, azaz összhangban?</vt:lpstr>
      <vt:lpstr>PowerPoint-bemutató</vt:lpstr>
      <vt:lpstr>Csajkovszkij: A hattyúk tava – a kis hattyúk tánca</vt:lpstr>
      <vt:lpstr>Mi a zene és a  művészet 5 fontos tulajdonsága, amiről beszéltünk?</vt:lpstr>
      <vt:lpstr>Köszönjük, hogy velünk tartottatok!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László Ágoston</dc:creator>
  <cp:lastModifiedBy>László Ágoston</cp:lastModifiedBy>
  <cp:revision>1</cp:revision>
  <dcterms:created xsi:type="dcterms:W3CDTF">2020-01-30T12:58:56Z</dcterms:created>
  <dcterms:modified xsi:type="dcterms:W3CDTF">2020-01-30T13:02:00Z</dcterms:modified>
</cp:coreProperties>
</file>